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8" r:id="rId2"/>
    <p:sldId id="261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3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9BD57F-52CF-4201-9AAA-713BD543DC6F}" type="datetimeFigureOut">
              <a:rPr lang="en-GB" smtClean="0"/>
              <a:t>19/07/2018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CEF0B9-5653-43F1-8E70-7076785BBF0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4929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69B17F-A64A-47A6-B7DE-EFD7D2B71F2F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3271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5C19-08DA-4BFA-B6E8-F37008FA4D3A}" type="datetimeFigureOut">
              <a:rPr lang="en-GB" smtClean="0"/>
              <a:t>19/07/2018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8F9A-B406-4B27-B030-93C50F4FEE4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2158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5C19-08DA-4BFA-B6E8-F37008FA4D3A}" type="datetimeFigureOut">
              <a:rPr lang="en-GB" smtClean="0"/>
              <a:t>19/07/2018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8F9A-B406-4B27-B030-93C50F4FEE4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790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5C19-08DA-4BFA-B6E8-F37008FA4D3A}" type="datetimeFigureOut">
              <a:rPr lang="en-GB" smtClean="0"/>
              <a:t>19/07/2018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8F9A-B406-4B27-B030-93C50F4FEE4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863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5C19-08DA-4BFA-B6E8-F37008FA4D3A}" type="datetimeFigureOut">
              <a:rPr lang="en-GB" smtClean="0"/>
              <a:t>19/07/2018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8F9A-B406-4B27-B030-93C50F4FEE4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535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5C19-08DA-4BFA-B6E8-F37008FA4D3A}" type="datetimeFigureOut">
              <a:rPr lang="en-GB" smtClean="0"/>
              <a:t>19/07/2018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8F9A-B406-4B27-B030-93C50F4FEE4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5721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5C19-08DA-4BFA-B6E8-F37008FA4D3A}" type="datetimeFigureOut">
              <a:rPr lang="en-GB" smtClean="0"/>
              <a:t>19/07/2018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8F9A-B406-4B27-B030-93C50F4FEE4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4342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5C19-08DA-4BFA-B6E8-F37008FA4D3A}" type="datetimeFigureOut">
              <a:rPr lang="en-GB" smtClean="0"/>
              <a:t>19/07/2018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8F9A-B406-4B27-B030-93C50F4FEE4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7139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5C19-08DA-4BFA-B6E8-F37008FA4D3A}" type="datetimeFigureOut">
              <a:rPr lang="en-GB" smtClean="0"/>
              <a:t>19/07/2018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8F9A-B406-4B27-B030-93C50F4FEE4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959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5C19-08DA-4BFA-B6E8-F37008FA4D3A}" type="datetimeFigureOut">
              <a:rPr lang="en-GB" smtClean="0"/>
              <a:t>19/07/2018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8F9A-B406-4B27-B030-93C50F4FEE4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893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5C19-08DA-4BFA-B6E8-F37008FA4D3A}" type="datetimeFigureOut">
              <a:rPr lang="en-GB" smtClean="0"/>
              <a:t>19/07/2018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8F9A-B406-4B27-B030-93C50F4FEE4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005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5C19-08DA-4BFA-B6E8-F37008FA4D3A}" type="datetimeFigureOut">
              <a:rPr lang="en-GB" smtClean="0"/>
              <a:t>19/07/2018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8F9A-B406-4B27-B030-93C50F4FEE4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26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05C19-08DA-4BFA-B6E8-F37008FA4D3A}" type="datetimeFigureOut">
              <a:rPr lang="en-GB" smtClean="0"/>
              <a:t>19/07/2018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78F9A-B406-4B27-B030-93C50F4FEE4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786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124745"/>
            <a:ext cx="7772400" cy="2520280"/>
          </a:xfrm>
        </p:spPr>
        <p:txBody>
          <a:bodyPr>
            <a:normAutofit/>
          </a:bodyPr>
          <a:lstStyle/>
          <a:p>
            <a:r>
              <a:rPr lang="en-GB" b="1" dirty="0" smtClean="0"/>
              <a:t>Jeremy Crook </a:t>
            </a:r>
            <a:br>
              <a:rPr lang="en-GB" b="1" dirty="0" smtClean="0"/>
            </a:br>
            <a:r>
              <a:rPr lang="en-GB" sz="2700" dirty="0" smtClean="0"/>
              <a:t>Chief Executive </a:t>
            </a:r>
            <a:br>
              <a:rPr lang="en-GB" sz="2700" dirty="0" smtClean="0"/>
            </a:br>
            <a:r>
              <a:rPr lang="en-GB" sz="2700" dirty="0" smtClean="0"/>
              <a:t>&amp;</a:t>
            </a:r>
            <a:br>
              <a:rPr lang="en-GB" sz="2700" dirty="0" smtClean="0"/>
            </a:br>
            <a:r>
              <a:rPr lang="en-GB" sz="2700" dirty="0" smtClean="0"/>
              <a:t>Race - External Liaison and Learning Lead </a:t>
            </a:r>
            <a:r>
              <a:rPr lang="en-GB" sz="2700" dirty="0" smtClean="0"/>
              <a:t/>
            </a:r>
            <a:br>
              <a:rPr lang="en-GB" sz="2700" dirty="0" smtClean="0"/>
            </a:br>
            <a:r>
              <a:rPr lang="en-GB" sz="2700" dirty="0" smtClean="0"/>
              <a:t>(HM Prison &amp; Probation Service)</a:t>
            </a:r>
            <a:endParaRPr lang="en-GB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3573016"/>
            <a:ext cx="7776864" cy="2592288"/>
          </a:xfrm>
        </p:spPr>
        <p:txBody>
          <a:bodyPr>
            <a:normAutofit fontScale="40000" lnSpcReduction="20000"/>
          </a:bodyPr>
          <a:lstStyle/>
          <a:p>
            <a:r>
              <a:rPr lang="en-GB" sz="5000" b="1" dirty="0">
                <a:solidFill>
                  <a:srgbClr val="FF0000"/>
                </a:solidFill>
              </a:rPr>
              <a:t>The potential benefits and risks of </a:t>
            </a:r>
            <a:r>
              <a:rPr lang="en-GB" sz="5000" b="1" dirty="0" smtClean="0">
                <a:solidFill>
                  <a:srgbClr val="FF0000"/>
                </a:solidFill>
              </a:rPr>
              <a:t>equality and diversity </a:t>
            </a:r>
            <a:r>
              <a:rPr lang="en-GB" sz="5000" b="1" dirty="0">
                <a:solidFill>
                  <a:srgbClr val="FF0000"/>
                </a:solidFill>
              </a:rPr>
              <a:t>measures being imposed through legislation, regulation and policy? </a:t>
            </a:r>
            <a:endParaRPr lang="en-GB" sz="5000" b="1" dirty="0" smtClean="0">
              <a:solidFill>
                <a:srgbClr val="FF0000"/>
              </a:solidFill>
            </a:endParaRPr>
          </a:p>
          <a:p>
            <a:r>
              <a:rPr lang="en-GB" sz="3800" dirty="0"/>
              <a:t> </a:t>
            </a:r>
            <a:endParaRPr lang="en-GB" sz="3800" dirty="0" smtClean="0"/>
          </a:p>
          <a:p>
            <a:endParaRPr lang="en-GB" sz="3800" b="1" dirty="0"/>
          </a:p>
          <a:p>
            <a:r>
              <a:rPr lang="en-GB" sz="3800" b="1" dirty="0" smtClean="0"/>
              <a:t>Stronger </a:t>
            </a:r>
            <a:r>
              <a:rPr lang="en-GB" sz="3800" b="1" dirty="0"/>
              <a:t>Foundations Project </a:t>
            </a:r>
            <a:endParaRPr lang="en-GB" sz="3800" dirty="0"/>
          </a:p>
          <a:p>
            <a:r>
              <a:rPr lang="en-GB" sz="3800" b="1" dirty="0"/>
              <a:t>Equality and </a:t>
            </a:r>
            <a:r>
              <a:rPr lang="en-GB" sz="3800" b="1" dirty="0" smtClean="0"/>
              <a:t>Diversity Working Group  </a:t>
            </a:r>
            <a:endParaRPr lang="en-GB" sz="3800" dirty="0"/>
          </a:p>
          <a:p>
            <a:r>
              <a:rPr lang="en-GB" sz="3800" dirty="0" smtClean="0"/>
              <a:t> </a:t>
            </a:r>
            <a:r>
              <a:rPr lang="en-GB" sz="3800" b="1" dirty="0"/>
              <a:t>Addressing gender and race disparity in the public and private sectors </a:t>
            </a:r>
            <a:endParaRPr lang="en-GB" sz="3800" dirty="0"/>
          </a:p>
          <a:p>
            <a:endParaRPr lang="en-GB" sz="3400" dirty="0" smtClean="0">
              <a:solidFill>
                <a:srgbClr val="FF0000"/>
              </a:solidFill>
            </a:endParaRPr>
          </a:p>
          <a:p>
            <a:r>
              <a:rPr lang="en-GB" sz="3400" dirty="0" smtClean="0">
                <a:solidFill>
                  <a:srgbClr val="FF0000"/>
                </a:solidFill>
              </a:rPr>
              <a:t>19 July 2018</a:t>
            </a:r>
            <a:endParaRPr lang="en-GB" sz="3400" dirty="0">
              <a:solidFill>
                <a:srgbClr val="FF0000"/>
              </a:solidFill>
            </a:endParaRPr>
          </a:p>
          <a:p>
            <a:r>
              <a:rPr lang="en-GB" dirty="0"/>
              <a:t> </a:t>
            </a:r>
          </a:p>
          <a:p>
            <a:r>
              <a:rPr lang="en-US" b="1" dirty="0"/>
              <a:t> </a:t>
            </a:r>
            <a:endParaRPr lang="en-GB" dirty="0"/>
          </a:p>
          <a:p>
            <a:endParaRPr lang="en-GB" dirty="0" smtClean="0"/>
          </a:p>
        </p:txBody>
      </p:sp>
      <p:pic>
        <p:nvPicPr>
          <p:cNvPr id="4" name="Picture 4" descr="bteg lop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57525" y="274638"/>
            <a:ext cx="3028950" cy="850106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3871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What prevented action before equality law?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We treat everyone the same </a:t>
            </a:r>
          </a:p>
          <a:p>
            <a:r>
              <a:rPr lang="en-GB" dirty="0" smtClean="0"/>
              <a:t>That’s just your perception</a:t>
            </a:r>
          </a:p>
          <a:p>
            <a:r>
              <a:rPr lang="en-GB" dirty="0" smtClean="0"/>
              <a:t>We tackle and discrimination when its proved</a:t>
            </a:r>
          </a:p>
          <a:p>
            <a:r>
              <a:rPr lang="en-GB" dirty="0" smtClean="0"/>
              <a:t>Lack of data to show equality disparities</a:t>
            </a:r>
          </a:p>
          <a:p>
            <a:r>
              <a:rPr lang="en-GB" dirty="0" smtClean="0"/>
              <a:t>We don’t have any issues with sexism, racism and disability, etc.</a:t>
            </a:r>
          </a:p>
          <a:p>
            <a:r>
              <a:rPr lang="en-GB" dirty="0" smtClean="0"/>
              <a:t>There will always be a few bad apples but there is no institutional problem</a:t>
            </a:r>
          </a:p>
          <a:p>
            <a:r>
              <a:rPr lang="en-GB" dirty="0" smtClean="0"/>
              <a:t>Lack of leadership and commitment</a:t>
            </a:r>
          </a:p>
          <a:p>
            <a:r>
              <a:rPr lang="en-GB" dirty="0" smtClean="0"/>
              <a:t>Fear of the majority backlash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1159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State intervention in equality &amp; diversity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5576" y="1628800"/>
            <a:ext cx="756084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 smtClean="0">
                <a:solidFill>
                  <a:srgbClr val="0070C0"/>
                </a:solidFill>
              </a:rPr>
              <a:t>The 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Legislation prohibits harmful behaviours and encourages positive behaviours/actions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Provides the e</a:t>
            </a:r>
            <a:r>
              <a:rPr lang="en-GB" sz="2800" dirty="0" smtClean="0"/>
              <a:t>vidence </a:t>
            </a:r>
            <a:r>
              <a:rPr lang="en-GB" sz="2800" dirty="0"/>
              <a:t>base </a:t>
            </a:r>
            <a:r>
              <a:rPr lang="en-GB" sz="2800" dirty="0" smtClean="0"/>
              <a:t> (data)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Demonstrates there is a firm and robust basis to justify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Our values are reflected in our laws - an articulation of the society we want to be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Fairer and more inclusive society</a:t>
            </a:r>
            <a:endParaRPr lang="en-GB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r>
              <a:rPr lang="en-GB" sz="28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748506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0070C0"/>
                </a:solidFill>
              </a:rPr>
              <a:t>Risks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8647" y="836712"/>
            <a:ext cx="8136904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Effective and transformational action is still </a:t>
            </a:r>
            <a:r>
              <a:rPr lang="en-GB" sz="2800" b="1" dirty="0" smtClean="0"/>
              <a:t>not</a:t>
            </a:r>
            <a:r>
              <a:rPr lang="en-GB" sz="2800" dirty="0" smtClean="0"/>
              <a:t> taken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 smtClean="0"/>
              <a:t>Too many disparities </a:t>
            </a:r>
            <a:r>
              <a:rPr lang="en-GB" sz="2800" dirty="0" smtClean="0"/>
              <a:t>- where do you start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 smtClean="0"/>
              <a:t>Hierarchy of protected characteristics </a:t>
            </a:r>
            <a:r>
              <a:rPr lang="en-GB" sz="2800" dirty="0" smtClean="0"/>
              <a:t>- race and ethnicity - perceived as too hard to discuss and tackle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Only superficial action taken to tackle ethnic disparities (</a:t>
            </a:r>
            <a:r>
              <a:rPr lang="en-GB" sz="2800" b="1" dirty="0" smtClean="0"/>
              <a:t>new institutional processes but disparities persist</a:t>
            </a:r>
            <a:r>
              <a:rPr lang="en-GB" sz="2800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Let’s </a:t>
            </a:r>
            <a:r>
              <a:rPr lang="en-GB" sz="2800" dirty="0"/>
              <a:t>do </a:t>
            </a:r>
            <a:r>
              <a:rPr lang="en-GB" sz="2800" b="1" dirty="0" smtClean="0"/>
              <a:t>more research </a:t>
            </a:r>
            <a:r>
              <a:rPr lang="en-GB" sz="2800" dirty="0" smtClean="0"/>
              <a:t>- we need more nuanced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smtClean="0"/>
              <a:t>The battle for </a:t>
            </a:r>
            <a:r>
              <a:rPr lang="en-GB" sz="2800" b="1" dirty="0" smtClean="0"/>
              <a:t>hearts and minds </a:t>
            </a:r>
            <a:r>
              <a:rPr lang="en-GB" sz="2800" dirty="0" smtClean="0"/>
              <a:t>is not won - resistance to change is strong</a:t>
            </a:r>
            <a:endParaRPr lang="en-GB" sz="2800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492238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Cabinet Office Race Disparity Audit Advisory Group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GB" dirty="0" smtClean="0"/>
          </a:p>
          <a:p>
            <a:r>
              <a:rPr lang="en-GB" b="1" dirty="0" smtClean="0"/>
              <a:t>Challenge </a:t>
            </a:r>
            <a:r>
              <a:rPr lang="en-GB" dirty="0" smtClean="0"/>
              <a:t>Whitehall departments on their plans to tackle race disparities identified</a:t>
            </a:r>
          </a:p>
          <a:p>
            <a:r>
              <a:rPr lang="en-GB" dirty="0" smtClean="0"/>
              <a:t>Make sure data is viewed as a means to an end and not an end in itself -  </a:t>
            </a:r>
            <a:r>
              <a:rPr lang="en-GB" b="1" dirty="0" smtClean="0"/>
              <a:t>help to find practical policy and programme solutions that lead to positive change that benefits everyone. </a:t>
            </a:r>
          </a:p>
          <a:p>
            <a:pPr marL="0" indent="0">
              <a:buNone/>
            </a:pPr>
            <a:r>
              <a:rPr lang="en-GB" dirty="0" smtClean="0"/>
              <a:t>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1768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Barriers to change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State imposition doesn’t work without </a:t>
            </a:r>
            <a:r>
              <a:rPr lang="en-GB" b="1" dirty="0" smtClean="0"/>
              <a:t>effective enforcement</a:t>
            </a:r>
          </a:p>
          <a:p>
            <a:r>
              <a:rPr lang="en-GB" dirty="0" smtClean="0"/>
              <a:t>Business and moral cases </a:t>
            </a:r>
            <a:r>
              <a:rPr lang="en-GB" b="1" dirty="0" smtClean="0"/>
              <a:t>not</a:t>
            </a:r>
            <a:r>
              <a:rPr lang="en-GB" dirty="0" smtClean="0"/>
              <a:t> persuasive enough</a:t>
            </a:r>
          </a:p>
          <a:p>
            <a:r>
              <a:rPr lang="en-GB" dirty="0" smtClean="0"/>
              <a:t>Lack of public sector </a:t>
            </a:r>
            <a:r>
              <a:rPr lang="en-GB" b="1" dirty="0" smtClean="0"/>
              <a:t>financial resources</a:t>
            </a:r>
          </a:p>
          <a:p>
            <a:r>
              <a:rPr lang="en-GB" b="1" dirty="0" smtClean="0"/>
              <a:t>Incentives/penalties</a:t>
            </a:r>
            <a:r>
              <a:rPr lang="en-GB" dirty="0" smtClean="0"/>
              <a:t> for public sector leaders to take action are weak or absent</a:t>
            </a:r>
          </a:p>
          <a:p>
            <a:r>
              <a:rPr lang="en-GB" dirty="0" smtClean="0"/>
              <a:t>Leadership cadre in</a:t>
            </a:r>
            <a:r>
              <a:rPr lang="en-GB" b="1" dirty="0" smtClean="0"/>
              <a:t> </a:t>
            </a:r>
            <a:r>
              <a:rPr lang="en-GB" dirty="0" smtClean="0"/>
              <a:t>public and private sectors </a:t>
            </a:r>
            <a:r>
              <a:rPr lang="en-GB" b="1" dirty="0" smtClean="0"/>
              <a:t>not ethnically diverse</a:t>
            </a:r>
          </a:p>
          <a:p>
            <a:r>
              <a:rPr lang="en-GB" b="1" dirty="0" smtClean="0"/>
              <a:t>Lack of coordination </a:t>
            </a:r>
            <a:r>
              <a:rPr lang="en-GB" dirty="0" smtClean="0"/>
              <a:t>of BAME voices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841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326</Words>
  <Application>Microsoft Office PowerPoint</Application>
  <PresentationFormat>On-screen Show (4:3)</PresentationFormat>
  <Paragraphs>77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Jeremy Crook  Chief Executive  &amp; Race - External Liaison and Learning Lead  (HM Prison &amp; Probation Service)</vt:lpstr>
      <vt:lpstr>What prevented action before equality law? </vt:lpstr>
      <vt:lpstr>State intervention in equality &amp; diversity</vt:lpstr>
      <vt:lpstr>Risks</vt:lpstr>
      <vt:lpstr>Cabinet Office Race Disparity Audit Advisory Group</vt:lpstr>
      <vt:lpstr>Barriers to change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Cook</dc:creator>
  <cp:lastModifiedBy>Jeremy Cook</cp:lastModifiedBy>
  <cp:revision>16</cp:revision>
  <dcterms:created xsi:type="dcterms:W3CDTF">2018-07-18T22:01:37Z</dcterms:created>
  <dcterms:modified xsi:type="dcterms:W3CDTF">2018-07-19T08:21:57Z</dcterms:modified>
</cp:coreProperties>
</file>